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73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3CC"/>
    <a:srgbClr val="54BCEB"/>
    <a:srgbClr val="FFF0D2"/>
    <a:srgbClr val="C9FFFB"/>
    <a:srgbClr val="FF4343"/>
    <a:srgbClr val="00C8BA"/>
    <a:srgbClr val="C5FFFB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54" autoAdjust="0"/>
    <p:restoredTop sz="94477" autoAdjust="0"/>
  </p:normalViewPr>
  <p:slideViewPr>
    <p:cSldViewPr snapToGrid="0">
      <p:cViewPr varScale="1">
        <p:scale>
          <a:sx n="59" d="100"/>
          <a:sy n="59" d="100"/>
        </p:scale>
        <p:origin x="1196" y="3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8/10/relationships/authors" Target="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D8F38C-0513-424D-9F07-ACE2DBD6F96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697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11/03/2025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hart, treemap chart&#10;&#10;Description automatically generated">
            <a:extLst>
              <a:ext uri="{FF2B5EF4-FFF2-40B4-BE49-F238E27FC236}">
                <a16:creationId xmlns:a16="http://schemas.microsoft.com/office/drawing/2014/main" id="{16FE9E8E-A985-FF24-D7C8-EC8A4F9D07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52" y="112226"/>
            <a:ext cx="9905999" cy="6858000"/>
          </a:xfrm>
          <a:prstGeom prst="rect">
            <a:avLst/>
          </a:prstGeom>
        </p:spPr>
      </p:pic>
      <p:graphicFrame>
        <p:nvGraphicFramePr>
          <p:cNvPr id="3" name="Table 107">
            <a:extLst>
              <a:ext uri="{FF2B5EF4-FFF2-40B4-BE49-F238E27FC236}">
                <a16:creationId xmlns:a16="http://schemas.microsoft.com/office/drawing/2014/main" id="{EBBA4467-61AE-737F-10D0-C5E93C728D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7229205"/>
              </p:ext>
            </p:extLst>
          </p:nvPr>
        </p:nvGraphicFramePr>
        <p:xfrm>
          <a:off x="2565643" y="331312"/>
          <a:ext cx="7341516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6461">
                  <a:extLst>
                    <a:ext uri="{9D8B030D-6E8A-4147-A177-3AD203B41FA5}">
                      <a16:colId xmlns:a16="http://schemas.microsoft.com/office/drawing/2014/main" val="141170056"/>
                    </a:ext>
                  </a:extLst>
                </a:gridCol>
                <a:gridCol w="1537099">
                  <a:extLst>
                    <a:ext uri="{9D8B030D-6E8A-4147-A177-3AD203B41FA5}">
                      <a16:colId xmlns:a16="http://schemas.microsoft.com/office/drawing/2014/main" val="184896271"/>
                    </a:ext>
                  </a:extLst>
                </a:gridCol>
                <a:gridCol w="1388046">
                  <a:extLst>
                    <a:ext uri="{9D8B030D-6E8A-4147-A177-3AD203B41FA5}">
                      <a16:colId xmlns:a16="http://schemas.microsoft.com/office/drawing/2014/main" val="3716586628"/>
                    </a:ext>
                  </a:extLst>
                </a:gridCol>
                <a:gridCol w="1592990">
                  <a:extLst>
                    <a:ext uri="{9D8B030D-6E8A-4147-A177-3AD203B41FA5}">
                      <a16:colId xmlns:a16="http://schemas.microsoft.com/office/drawing/2014/main" val="3229335858"/>
                    </a:ext>
                  </a:extLst>
                </a:gridCol>
                <a:gridCol w="1476920">
                  <a:extLst>
                    <a:ext uri="{9D8B030D-6E8A-4147-A177-3AD203B41FA5}">
                      <a16:colId xmlns:a16="http://schemas.microsoft.com/office/drawing/2014/main" val="2848023262"/>
                    </a:ext>
                  </a:extLst>
                </a:gridCol>
              </a:tblGrid>
              <a:tr h="73474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Macaroni Cheese with Garlic Bread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137160" marR="13716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Chicken Korma &amp; Rice</a:t>
                      </a:r>
                    </a:p>
                  </a:txBody>
                  <a:tcPr marL="137160" marR="13716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     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Roast Chicken with       Stuffing, Roast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u="none" strike="noStrike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 Potatoes </a:t>
                      </a:r>
                      <a:r>
                        <a:rPr lang="en-GB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and Gravy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prstClr val="black"/>
                        </a:solidFill>
                        <a:latin typeface="Century Gothic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prstClr val="black"/>
                        </a:solidFill>
                        <a:latin typeface="Century Gothic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u="none" strike="noStrike">
                          <a:solidFill>
                            <a:prstClr val="black"/>
                          </a:solidFill>
                          <a:effectLst/>
                          <a:latin typeface="Century Gothic"/>
                        </a:rPr>
                        <a:t>BBQ Chicken Wrap</a:t>
                      </a:r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137160" marR="13716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Cottage Pie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137160" marR="13716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   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  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Battered Fish &amp; Wedges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137160" marR="13716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13766"/>
                  </a:ext>
                </a:extLst>
              </a:tr>
              <a:tr h="419292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Cheese &amp; Bean Pasty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Sausage Roll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Hot Dog 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Omelette 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6663772"/>
                  </a:ext>
                </a:extLst>
              </a:tr>
              <a:tr h="3743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Jacket Potato with Baked Beans, Cheese or Tuna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Jacket Potato with Baked Beans, Cheese or Tuna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Jacket Potato with Baked Beans, Cheese or Tuna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Jacket Potato with Baked Beans, Cheese or Tuna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    Jacket Potato with Baked Beans, Cheese or Tuna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196175"/>
                  </a:ext>
                </a:extLst>
              </a:tr>
              <a:tr h="3234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Fruit Salad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Apple &amp; Blackberry Crumble &amp; Custard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7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Melting Moment Biscuits</a:t>
                      </a:r>
                    </a:p>
                    <a:p>
                      <a:pPr algn="ctr"/>
                      <a:endParaRPr lang="en-GB" sz="7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   Carrot and Courgette Cake</a:t>
                      </a:r>
                    </a:p>
                    <a:p>
                      <a:pPr algn="ctr"/>
                      <a:endParaRPr lang="en-GB" sz="7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 Chocolate Orange Cookie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GB" sz="7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348895"/>
                  </a:ext>
                </a:extLst>
              </a:tr>
            </a:tbl>
          </a:graphicData>
        </a:graphic>
      </p:graphicFrame>
      <p:graphicFrame>
        <p:nvGraphicFramePr>
          <p:cNvPr id="6" name="Table 107">
            <a:extLst>
              <a:ext uri="{FF2B5EF4-FFF2-40B4-BE49-F238E27FC236}">
                <a16:creationId xmlns:a16="http://schemas.microsoft.com/office/drawing/2014/main" id="{F5B34B11-FC8E-0D85-0144-70A11184FB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7831915"/>
              </p:ext>
            </p:extLst>
          </p:nvPr>
        </p:nvGraphicFramePr>
        <p:xfrm>
          <a:off x="2565643" y="2209312"/>
          <a:ext cx="7015063" cy="1720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6254">
                  <a:extLst>
                    <a:ext uri="{9D8B030D-6E8A-4147-A177-3AD203B41FA5}">
                      <a16:colId xmlns:a16="http://schemas.microsoft.com/office/drawing/2014/main" val="141170056"/>
                    </a:ext>
                  </a:extLst>
                </a:gridCol>
                <a:gridCol w="1368262">
                  <a:extLst>
                    <a:ext uri="{9D8B030D-6E8A-4147-A177-3AD203B41FA5}">
                      <a16:colId xmlns:a16="http://schemas.microsoft.com/office/drawing/2014/main" val="184896271"/>
                    </a:ext>
                  </a:extLst>
                </a:gridCol>
                <a:gridCol w="1344372">
                  <a:extLst>
                    <a:ext uri="{9D8B030D-6E8A-4147-A177-3AD203B41FA5}">
                      <a16:colId xmlns:a16="http://schemas.microsoft.com/office/drawing/2014/main" val="3716586628"/>
                    </a:ext>
                  </a:extLst>
                </a:gridCol>
                <a:gridCol w="1473162">
                  <a:extLst>
                    <a:ext uri="{9D8B030D-6E8A-4147-A177-3AD203B41FA5}">
                      <a16:colId xmlns:a16="http://schemas.microsoft.com/office/drawing/2014/main" val="3229335858"/>
                    </a:ext>
                  </a:extLst>
                </a:gridCol>
                <a:gridCol w="1403013">
                  <a:extLst>
                    <a:ext uri="{9D8B030D-6E8A-4147-A177-3AD203B41FA5}">
                      <a16:colId xmlns:a16="http://schemas.microsoft.com/office/drawing/2014/main" val="2848023262"/>
                    </a:ext>
                  </a:extLst>
                </a:gridCol>
              </a:tblGrid>
              <a:tr h="49795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Chilli &amp; Rice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Cheese &amp; Tom Pizza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Chicken and </a:t>
                      </a:r>
                      <a:r>
                        <a:rPr kumimoji="0" lang="en-GB" sz="7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tomato sauce Pasta 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Bake with Garlic Bread</a:t>
                      </a:r>
                      <a:endParaRPr kumimoji="0" lang="en-GB" sz="7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Roast Chicken with Stuffing, Roast Potatoes and Gravy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prstClr val="black"/>
                        </a:solidFill>
                        <a:latin typeface="Century Gothic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Sausage &amp; Mash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with Gravy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     Battered Fish &amp; Wedges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13766"/>
                  </a:ext>
                </a:extLst>
              </a:tr>
              <a:tr h="395435">
                <a:tc vMerge="1">
                  <a:txBody>
                    <a:bodyPr/>
                    <a:lstStyle/>
                    <a:p>
                      <a:pPr algn="ctr"/>
                      <a:endParaRPr lang="en-GB" sz="75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Breakfast Bap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Potato &amp; Pepper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Frittata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Burger in a Bap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Southern Fried Chicken Filled Pitta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7409226"/>
                  </a:ext>
                </a:extLst>
              </a:tr>
              <a:tr h="29291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Jacket Potato with Baked Beans, Cheese or Tuna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Jacket Potato with Baked Beans, Cheese or Tuna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Jacket Potato with Baked Beans, Cheese or Tuna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Jacket Potato with Baked Beans, Cheese or Tuna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Jacket Potato with Baked Beans, Cheese or Tuna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196175"/>
                  </a:ext>
                </a:extLst>
              </a:tr>
              <a:tr h="3954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Fruit Salad</a:t>
                      </a:r>
                    </a:p>
                    <a:p>
                      <a:pPr algn="ctr"/>
                      <a:endParaRPr lang="en-GB" sz="7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Marble Sponge &amp; Custard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Jelly &amp; Mandarins</a:t>
                      </a:r>
                    </a:p>
                    <a:p>
                      <a:pPr algn="ctr"/>
                      <a:endParaRPr lang="en-GB" sz="7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Banana Cake</a:t>
                      </a:r>
                    </a:p>
                    <a:p>
                      <a:pPr algn="ctr"/>
                      <a:endParaRPr lang="en-GB" sz="7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Oaty &amp; Raisin Cookie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GB" sz="7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348895"/>
                  </a:ext>
                </a:extLst>
              </a:tr>
            </a:tbl>
          </a:graphicData>
        </a:graphic>
      </p:graphicFrame>
      <p:graphicFrame>
        <p:nvGraphicFramePr>
          <p:cNvPr id="7" name="Table 107">
            <a:extLst>
              <a:ext uri="{FF2B5EF4-FFF2-40B4-BE49-F238E27FC236}">
                <a16:creationId xmlns:a16="http://schemas.microsoft.com/office/drawing/2014/main" id="{72A7DF8A-7116-3287-8161-3A45882DD0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5790456"/>
              </p:ext>
            </p:extLst>
          </p:nvPr>
        </p:nvGraphicFramePr>
        <p:xfrm>
          <a:off x="2485639" y="3766790"/>
          <a:ext cx="7130644" cy="17707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6129">
                  <a:extLst>
                    <a:ext uri="{9D8B030D-6E8A-4147-A177-3AD203B41FA5}">
                      <a16:colId xmlns:a16="http://schemas.microsoft.com/office/drawing/2014/main" val="141170056"/>
                    </a:ext>
                  </a:extLst>
                </a:gridCol>
                <a:gridCol w="1456624">
                  <a:extLst>
                    <a:ext uri="{9D8B030D-6E8A-4147-A177-3AD203B41FA5}">
                      <a16:colId xmlns:a16="http://schemas.microsoft.com/office/drawing/2014/main" val="184896271"/>
                    </a:ext>
                  </a:extLst>
                </a:gridCol>
                <a:gridCol w="1324328">
                  <a:extLst>
                    <a:ext uri="{9D8B030D-6E8A-4147-A177-3AD203B41FA5}">
                      <a16:colId xmlns:a16="http://schemas.microsoft.com/office/drawing/2014/main" val="3716586628"/>
                    </a:ext>
                  </a:extLst>
                </a:gridCol>
                <a:gridCol w="1497434">
                  <a:extLst>
                    <a:ext uri="{9D8B030D-6E8A-4147-A177-3AD203B41FA5}">
                      <a16:colId xmlns:a16="http://schemas.microsoft.com/office/drawing/2014/main" val="3229335858"/>
                    </a:ext>
                  </a:extLst>
                </a:gridCol>
                <a:gridCol w="1426129">
                  <a:extLst>
                    <a:ext uri="{9D8B030D-6E8A-4147-A177-3AD203B41FA5}">
                      <a16:colId xmlns:a16="http://schemas.microsoft.com/office/drawing/2014/main" val="2848023262"/>
                    </a:ext>
                  </a:extLst>
                </a:gridCol>
              </a:tblGrid>
              <a:tr h="49278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Macaroni Cheese with Broccoli with Garlic Bread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Chicken &amp; Sweetcorn  Pie with Mash &amp; Gravy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Hot Dog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Roast Chicken with Stuffing, Roast Potatoes and Gravy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Spaghetti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Bolognaise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Battered Fish &amp; Wedges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13766"/>
                  </a:ext>
                </a:extLst>
              </a:tr>
              <a:tr h="49278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 Finger Bap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Chilli with Taco Shells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Chicken, Onion &amp; Pepper Enchiladas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Ham &amp; Cheese Pitta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1629507"/>
                  </a:ext>
                </a:extLst>
              </a:tr>
              <a:tr h="1642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Jacket Potato with Baked Beas, Cheese or Tuna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Jacket Potato with Baked Beans, Cheese or Tuna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Jacket Potato with Baked Beans, Cheese or Tuna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Jacket Potato with Baked Beans, Cheese or Tuna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Jacket Potato with Baked Beans, Cheese or Tuna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196175"/>
                  </a:ext>
                </a:extLst>
              </a:tr>
              <a:tr h="4296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Fruit Salad</a:t>
                      </a:r>
                      <a:endParaRPr lang="en-GB" sz="7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Sticky Toffee Apple Crumble &amp; Custard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Chocolate &amp; Beetroot Brownie</a:t>
                      </a:r>
                    </a:p>
                    <a:p>
                      <a:pPr algn="ctr"/>
                      <a:endParaRPr lang="en-GB" sz="7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Iced Sponge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Vanilla Shortbread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GB" sz="7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348895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BD3B151F-19B4-714E-1362-986D1FB58A94}"/>
              </a:ext>
            </a:extLst>
          </p:cNvPr>
          <p:cNvSpPr txBox="1"/>
          <p:nvPr/>
        </p:nvSpPr>
        <p:spPr>
          <a:xfrm>
            <a:off x="281885" y="5747319"/>
            <a:ext cx="6371276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 Daily: </a:t>
            </a:r>
            <a:r>
              <a:rPr lang="en-GB" sz="800" dirty="0">
                <a:solidFill>
                  <a:prstClr val="black"/>
                </a:solidFill>
                <a:latin typeface="Century Gothic" panose="020B0502020202020204" pitchFamily="34" charset="0"/>
              </a:rPr>
              <a:t>Fresh Bread – Salad Selection, – Fresh Fruit and Yoghurt,</a:t>
            </a:r>
            <a:endParaRPr kumimoji="0" lang="en-GB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56B97B-B930-EE76-D5AF-2ADAA8E8965E}"/>
              </a:ext>
            </a:extLst>
          </p:cNvPr>
          <p:cNvSpPr txBox="1"/>
          <p:nvPr/>
        </p:nvSpPr>
        <p:spPr>
          <a:xfrm>
            <a:off x="261256" y="35675"/>
            <a:ext cx="1626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SAIL ACADEMY</a:t>
            </a:r>
          </a:p>
          <a:p>
            <a:r>
              <a:rPr lang="en-GB" sz="9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Winter Menu 2024 2025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B25BECD-B00D-EA07-1A0E-277EDA3B9517}"/>
              </a:ext>
            </a:extLst>
          </p:cNvPr>
          <p:cNvSpPr txBox="1"/>
          <p:nvPr/>
        </p:nvSpPr>
        <p:spPr>
          <a:xfrm>
            <a:off x="447474" y="844631"/>
            <a:ext cx="1014242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4</a:t>
            </a:r>
            <a:r>
              <a:rPr lang="en-GB" sz="1000" baseline="30000" dirty="0"/>
              <a:t>th</a:t>
            </a:r>
            <a:r>
              <a:rPr lang="en-GB" sz="1000" dirty="0"/>
              <a:t> Nov 24</a:t>
            </a:r>
          </a:p>
          <a:p>
            <a:r>
              <a:rPr lang="en-GB" sz="1000" dirty="0"/>
              <a:t>25</a:t>
            </a:r>
            <a:r>
              <a:rPr lang="en-GB" sz="1000" baseline="30000" dirty="0"/>
              <a:t>th</a:t>
            </a:r>
            <a:r>
              <a:rPr lang="en-GB" sz="1000" dirty="0"/>
              <a:t> Nov 24</a:t>
            </a:r>
          </a:p>
          <a:p>
            <a:r>
              <a:rPr lang="en-GB" sz="1000" dirty="0"/>
              <a:t>16</a:t>
            </a:r>
            <a:r>
              <a:rPr lang="en-GB" sz="1000" baseline="30000" dirty="0"/>
              <a:t>th</a:t>
            </a:r>
            <a:r>
              <a:rPr lang="en-GB" sz="1000" dirty="0"/>
              <a:t> dec 24</a:t>
            </a:r>
          </a:p>
          <a:p>
            <a:r>
              <a:rPr lang="en-GB" sz="1000" dirty="0"/>
              <a:t>20</a:t>
            </a:r>
            <a:r>
              <a:rPr lang="en-GB" sz="1000" baseline="30000" dirty="0"/>
              <a:t>th</a:t>
            </a:r>
            <a:r>
              <a:rPr lang="en-GB" sz="1000" dirty="0"/>
              <a:t> Jan 25</a:t>
            </a:r>
          </a:p>
          <a:p>
            <a:r>
              <a:rPr lang="en-GB" sz="1000" dirty="0"/>
              <a:t>10</a:t>
            </a:r>
            <a:r>
              <a:rPr lang="en-GB" sz="1000" baseline="30000" dirty="0"/>
              <a:t>th</a:t>
            </a:r>
            <a:r>
              <a:rPr lang="en-GB" sz="1000" dirty="0"/>
              <a:t> Feb 25</a:t>
            </a:r>
          </a:p>
          <a:p>
            <a:r>
              <a:rPr lang="en-GB" sz="1000" dirty="0"/>
              <a:t>10</a:t>
            </a:r>
            <a:r>
              <a:rPr lang="en-GB" sz="1000" baseline="30000" dirty="0"/>
              <a:t>th</a:t>
            </a:r>
            <a:r>
              <a:rPr lang="en-GB" sz="1000" dirty="0"/>
              <a:t> March 25</a:t>
            </a:r>
          </a:p>
          <a:p>
            <a:r>
              <a:rPr lang="en-GB" sz="1000" dirty="0"/>
              <a:t>31st March25</a:t>
            </a:r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C9E1BFC-7958-5ACB-2337-0F9C453DE776}"/>
              </a:ext>
            </a:extLst>
          </p:cNvPr>
          <p:cNvSpPr txBox="1"/>
          <p:nvPr/>
        </p:nvSpPr>
        <p:spPr>
          <a:xfrm>
            <a:off x="447472" y="2451371"/>
            <a:ext cx="109424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11</a:t>
            </a:r>
            <a:r>
              <a:rPr lang="en-GB" sz="1000" baseline="30000" dirty="0"/>
              <a:t>th</a:t>
            </a:r>
            <a:r>
              <a:rPr lang="en-GB" sz="1000" dirty="0"/>
              <a:t> Nov 24</a:t>
            </a:r>
          </a:p>
          <a:p>
            <a:r>
              <a:rPr lang="en-GB" sz="1000" dirty="0"/>
              <a:t>2</a:t>
            </a:r>
            <a:r>
              <a:rPr lang="en-GB" sz="1000" baseline="30000" dirty="0"/>
              <a:t>nd</a:t>
            </a:r>
            <a:r>
              <a:rPr lang="en-GB" sz="1000" dirty="0"/>
              <a:t> Dec 24</a:t>
            </a:r>
          </a:p>
          <a:p>
            <a:r>
              <a:rPr lang="en-GB" sz="1000" dirty="0"/>
              <a:t>6</a:t>
            </a:r>
            <a:r>
              <a:rPr lang="en-GB" sz="1000" baseline="30000" dirty="0"/>
              <a:t>th</a:t>
            </a:r>
            <a:r>
              <a:rPr lang="en-GB" sz="1000" dirty="0"/>
              <a:t> Jan 25</a:t>
            </a:r>
          </a:p>
          <a:p>
            <a:r>
              <a:rPr lang="en-GB" sz="1000" dirty="0"/>
              <a:t>27</a:t>
            </a:r>
            <a:r>
              <a:rPr lang="en-GB" sz="1000" baseline="30000" dirty="0"/>
              <a:t>th</a:t>
            </a:r>
            <a:r>
              <a:rPr lang="en-GB" sz="1000" dirty="0"/>
              <a:t> Jan 25</a:t>
            </a:r>
          </a:p>
          <a:p>
            <a:r>
              <a:rPr lang="en-GB" sz="1000" dirty="0"/>
              <a:t>24</a:t>
            </a:r>
            <a:r>
              <a:rPr lang="en-GB" sz="1000" baseline="30000" dirty="0"/>
              <a:t>th</a:t>
            </a:r>
            <a:r>
              <a:rPr lang="en-GB" sz="1000" dirty="0"/>
              <a:t> Feb.25</a:t>
            </a:r>
          </a:p>
          <a:p>
            <a:r>
              <a:rPr lang="en-GB" sz="1000" dirty="0"/>
              <a:t>17</a:t>
            </a:r>
            <a:r>
              <a:rPr lang="en-GB" sz="1000" baseline="30000" dirty="0"/>
              <a:t>th</a:t>
            </a:r>
            <a:r>
              <a:rPr lang="en-GB" sz="1000" dirty="0"/>
              <a:t>  March 25</a:t>
            </a:r>
          </a:p>
          <a:p>
            <a:endParaRPr lang="en-GB" sz="10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1A26A79-5063-A566-B344-0B9BB510C6E9}"/>
              </a:ext>
            </a:extLst>
          </p:cNvPr>
          <p:cNvSpPr txBox="1"/>
          <p:nvPr/>
        </p:nvSpPr>
        <p:spPr>
          <a:xfrm>
            <a:off x="358561" y="4129632"/>
            <a:ext cx="11031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18</a:t>
            </a:r>
            <a:r>
              <a:rPr lang="en-GB" sz="1000" baseline="30000" dirty="0"/>
              <a:t>th</a:t>
            </a:r>
            <a:r>
              <a:rPr lang="en-GB" sz="1000" dirty="0"/>
              <a:t> Nov 24</a:t>
            </a:r>
          </a:p>
          <a:p>
            <a:r>
              <a:rPr lang="en-GB" sz="1000" dirty="0"/>
              <a:t>9</a:t>
            </a:r>
            <a:r>
              <a:rPr lang="en-GB" sz="1000" baseline="30000" dirty="0"/>
              <a:t>th</a:t>
            </a:r>
            <a:r>
              <a:rPr lang="en-GB" sz="1000" dirty="0"/>
              <a:t> Dec 24</a:t>
            </a:r>
          </a:p>
          <a:p>
            <a:r>
              <a:rPr lang="en-GB" sz="1000" dirty="0"/>
              <a:t>13</a:t>
            </a:r>
            <a:r>
              <a:rPr lang="en-GB" sz="1000" baseline="30000" dirty="0"/>
              <a:t>th</a:t>
            </a:r>
            <a:r>
              <a:rPr lang="en-GB" sz="1000" dirty="0"/>
              <a:t> Jan 25</a:t>
            </a:r>
          </a:p>
          <a:p>
            <a:r>
              <a:rPr lang="en-GB" sz="1000" dirty="0"/>
              <a:t>3</a:t>
            </a:r>
            <a:r>
              <a:rPr lang="en-GB" sz="1000" baseline="30000" dirty="0"/>
              <a:t>rd</a:t>
            </a:r>
            <a:r>
              <a:rPr lang="en-GB" sz="1000" dirty="0"/>
              <a:t> Feb. 25</a:t>
            </a:r>
          </a:p>
          <a:p>
            <a:r>
              <a:rPr lang="en-GB" sz="1000" dirty="0"/>
              <a:t>3</a:t>
            </a:r>
            <a:r>
              <a:rPr lang="en-GB" sz="1000" baseline="30000" dirty="0"/>
              <a:t>rd</a:t>
            </a:r>
            <a:r>
              <a:rPr lang="en-GB" sz="1000" dirty="0"/>
              <a:t> March 25</a:t>
            </a:r>
          </a:p>
          <a:p>
            <a:r>
              <a:rPr lang="en-GB" sz="1000" dirty="0"/>
              <a:t>24</a:t>
            </a:r>
            <a:r>
              <a:rPr lang="en-GB" sz="1000" baseline="30000" dirty="0"/>
              <a:t>th</a:t>
            </a:r>
            <a:r>
              <a:rPr lang="en-GB" sz="1000" dirty="0"/>
              <a:t> March 25 </a:t>
            </a:r>
          </a:p>
        </p:txBody>
      </p:sp>
    </p:spTree>
    <p:extLst>
      <p:ext uri="{BB962C8B-B14F-4D97-AF65-F5344CB8AC3E}">
        <p14:creationId xmlns:p14="http://schemas.microsoft.com/office/powerpoint/2010/main" val="32663042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76e3595-4924-457c-8315-2b3a099f4718">
      <Terms xmlns="http://schemas.microsoft.com/office/infopath/2007/PartnerControls"/>
    </lcf76f155ced4ddcb4097134ff3c332f>
    <TaxCatchAll xmlns="a0888f78-0326-4007-b44e-5abb655a80d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22320DB14B9E4AB62375B654439C59" ma:contentTypeVersion="11" ma:contentTypeDescription="Create a new document." ma:contentTypeScope="" ma:versionID="2b0846c5d80c1a602af9835c84b33531">
  <xsd:schema xmlns:xsd="http://www.w3.org/2001/XMLSchema" xmlns:xs="http://www.w3.org/2001/XMLSchema" xmlns:p="http://schemas.microsoft.com/office/2006/metadata/properties" xmlns:ns2="a76e3595-4924-457c-8315-2b3a099f4718" xmlns:ns3="a0888f78-0326-4007-b44e-5abb655a80d5" targetNamespace="http://schemas.microsoft.com/office/2006/metadata/properties" ma:root="true" ma:fieldsID="831ed7d3a9acb7dd414116ba9de8e33a" ns2:_="" ns3:_="">
    <xsd:import namespace="a76e3595-4924-457c-8315-2b3a099f4718"/>
    <xsd:import namespace="a0888f78-0326-4007-b44e-5abb655a80d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6e3595-4924-457c-8315-2b3a099f471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ea73f7e-2464-47b9-bdc8-a56a5085f16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888f78-0326-4007-b44e-5abb655a80d5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885053bc-8273-4b44-b9bf-f66891e2d97d}" ma:internalName="TaxCatchAll" ma:showField="CatchAllData" ma:web="a0888f78-0326-4007-b44e-5abb655a80d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8B72B72-EFE2-4371-B500-B2B9B1CA3EDB}">
  <ds:schemaRefs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f9d0f45c-c12f-4510-9b8d-33f7885b9fd4"/>
    <ds:schemaRef ds:uri="http://www.w3.org/XML/1998/namespace"/>
    <ds:schemaRef ds:uri="http://purl.org/dc/terms/"/>
    <ds:schemaRef ds:uri="7900b00d-6b81-4293-a6f6-7ae26b1ab9c6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EA52B01-DD24-46ED-A3EF-0FA5BE8B22BA}"/>
</file>

<file path=docProps/app.xml><?xml version="1.0" encoding="utf-8"?>
<Properties xmlns="http://schemas.openxmlformats.org/officeDocument/2006/extended-properties" xmlns:vt="http://schemas.openxmlformats.org/officeDocument/2006/docPropsVTypes">
  <TotalTime>3955</TotalTime>
  <Words>410</Words>
  <Application>Microsoft Office PowerPoint</Application>
  <PresentationFormat>A4 Paper (210x297 mm)</PresentationFormat>
  <Paragraphs>125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Kay Ball</cp:lastModifiedBy>
  <cp:revision>15</cp:revision>
  <cp:lastPrinted>2025-03-10T09:07:07Z</cp:lastPrinted>
  <dcterms:created xsi:type="dcterms:W3CDTF">2014-08-19T19:35:20Z</dcterms:created>
  <dcterms:modified xsi:type="dcterms:W3CDTF">2025-03-11T10:38:33Z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0x0101007922320DB14B9E4AB62375B654439C59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</Properties>
</file>